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9" r:id="rId4"/>
    <p:sldId id="260" r:id="rId5"/>
    <p:sldId id="258" r:id="rId6"/>
    <p:sldId id="261" r:id="rId7"/>
    <p:sldId id="270" r:id="rId8"/>
    <p:sldId id="279" r:id="rId9"/>
    <p:sldId id="271" r:id="rId10"/>
    <p:sldId id="262" r:id="rId11"/>
    <p:sldId id="272" r:id="rId12"/>
    <p:sldId id="273" r:id="rId13"/>
    <p:sldId id="274" r:id="rId14"/>
    <p:sldId id="275" r:id="rId15"/>
    <p:sldId id="266" r:id="rId16"/>
    <p:sldId id="284" r:id="rId17"/>
    <p:sldId id="268" r:id="rId18"/>
    <p:sldId id="285" r:id="rId19"/>
    <p:sldId id="283" r:id="rId20"/>
    <p:sldId id="276" r:id="rId21"/>
    <p:sldId id="282" r:id="rId22"/>
    <p:sldId id="277" r:id="rId23"/>
    <p:sldId id="280" r:id="rId24"/>
    <p:sldId id="269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D33B6-661B-44B7-B1E2-A55EE88BA407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78DA98-9193-4117-AD8D-C594CC037C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384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8DA98-9193-4117-AD8D-C594CC037CA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13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EC0F3B-7EF4-41B6-9EF5-D87AEA23F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948052-FAA9-47C9-8040-2367B4691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1E15C5-03FD-405B-8F04-A5E69D03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7EE9D5-AD3A-44CC-AD61-FE8F58402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FC6447-78B1-4D05-96DE-D6392E54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45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2119F4-3719-47AB-8E54-7CA4EC10A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0B8DE11-B9FB-4E5D-83BD-99520765E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084EF2-EF0D-4C8A-9718-F4611D90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4CE041-0F57-4492-94E5-88AE04109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90595E-7A16-49F4-A92E-0B35CE3A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660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3565423-F72E-402D-87BE-07F543591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483E5B2-093F-44A4-BF69-644FD5D54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3A895C-3E31-45DB-9969-8A82D800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E82D03-BB9B-4BA3-9B12-FEE72CB7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A5B661-34D7-46BC-9B93-2C5CE7B9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9486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C0E66-9A9F-4E29-9851-62526AD2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472499-FC57-44FC-8974-AEA86128C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41906C-A8FF-41B3-82A9-EFBC6F778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19304D-7AF5-4F97-9541-FCB91862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6B26DE-ED6F-4A92-B4D6-7E2C331F1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117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005851-401A-45D2-A39B-3D9FB5D95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7C5402-542B-4A99-8463-7BB3074B8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54B9803-467E-42DD-8A85-02B516F93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EC9924A-F5FE-42B5-ABB1-79816ACF3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933496-D4B2-4A0B-82EE-15F6A67E4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07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6A053B-B448-47F1-8DB5-2AB6389A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1208E3-A2EF-49EF-998F-6039F7315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3A76201-01FF-4400-948E-573B699E4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387EAC-DEF9-4148-BFFE-C41FA4CF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F0AD1C-98E3-470C-B257-AB60659D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016251-4FC1-4CF6-B876-3C5912EC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5005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3CCE80-62EE-4A4B-89F8-9958D309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6FB1AD-4F0B-477D-B968-09DABC976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B2BC6F-2134-43FE-845B-FCBCC8C88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91AA1A-0C94-4322-B5EA-A13F97CE2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DA9F3B3-318C-4170-BEA6-B876FBB11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1C55FD2-AA1D-4D2D-92B4-60D4E3BA0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EF5F280-7024-4C1D-9862-0C8A7054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A891F46-176F-45E9-8236-0FC498239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067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9E1D85-EF14-4B3A-AF4A-72CAAAFF4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3AD3340-FD92-4ADF-A2F1-F382DE7E8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EDE56B-BD6B-4DEE-837B-59F51A07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8CF978E-40FB-4467-AC83-C1D88E81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118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F743DFD-DFDC-4600-AC28-94839C52A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7DDBCBC-B70E-4AB3-A486-4331ADB18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C50292-DEAF-469D-8F3D-B5C6C535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8896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D30950-AD1C-4918-A08B-E1F744FD2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104AF3-C3D8-4546-AFE3-D5711961C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B36BA8-FEFD-41E1-BCB8-5D7E9CC04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DB53ADB-3C46-4439-AB26-531514308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FD7D4E-10DF-4572-8AD6-305585F47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9BC065-880C-4E26-9CB2-8713E409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877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3A412-69CE-4AA1-B19C-96EB8710E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C6685A-9C90-430E-9CE8-5BD77969E7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F89362-8DAD-43F8-A0AD-D0C095FBB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0CCC88-9652-4718-94C5-204D4665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C73DEBA-347D-4CB7-8E21-C32DADF87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95610F0-11A6-4694-B2EB-F09E0B94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17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D68B46-CFF5-4E91-930C-87B423CDB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D9AA2AA-16E0-40ED-B949-CE1368563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E777F7-9EC0-459B-AB1F-9E924A25F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F74111-716E-4E1A-95CB-06F96BDF8621}" type="datetimeFigureOut">
              <a:rPr lang="ru-RU" smtClean="0"/>
              <a:t>20.04.2019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DA375B5-6202-409E-BFDF-B010D33E6F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BABC8F-C03C-4B38-BA3B-417E8745E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78404-6C90-4A8D-9B87-0F269E3F27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7223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83CAE-9B7F-41E4-9B9F-714E27049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966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Адаптивное управление антропоморфным экзоскелетом</a:t>
            </a:r>
          </a:p>
        </p:txBody>
      </p:sp>
    </p:spTree>
    <p:extLst>
      <p:ext uri="{BB962C8B-B14F-4D97-AF65-F5344CB8AC3E}">
        <p14:creationId xmlns:p14="http://schemas.microsoft.com/office/powerpoint/2010/main" val="2737432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B0B3B-B323-43FF-9598-1455AC17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Уравнения движения в нормальной форме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9AAE06-EC38-412B-9DBF-3F8DCAA9F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91" y="1551104"/>
            <a:ext cx="1371791" cy="55252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E7195BE-E885-4C6D-979E-42442C16A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62" y="2937538"/>
            <a:ext cx="1314633" cy="6096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D0BE61F-62FB-44C6-8158-F69D2EDD1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62" y="4381130"/>
            <a:ext cx="125747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31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6EAB40CD-16D2-4938-AEEA-96B0095B3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012" y="-2083"/>
            <a:ext cx="7403975" cy="6860083"/>
          </a:xfrm>
        </p:spPr>
      </p:pic>
    </p:spTree>
    <p:extLst>
      <p:ext uri="{BB962C8B-B14F-4D97-AF65-F5344CB8AC3E}">
        <p14:creationId xmlns:p14="http://schemas.microsoft.com/office/powerpoint/2010/main" val="405577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D92B6F6-AA52-482A-8E20-00F1CD0F1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21" y="0"/>
            <a:ext cx="7259358" cy="6858000"/>
          </a:xfrm>
        </p:spPr>
      </p:pic>
    </p:spTree>
    <p:extLst>
      <p:ext uri="{BB962C8B-B14F-4D97-AF65-F5344CB8AC3E}">
        <p14:creationId xmlns:p14="http://schemas.microsoft.com/office/powerpoint/2010/main" val="323347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B0A74F-00C3-4C50-835F-00C2DA2F5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023" y="0"/>
            <a:ext cx="5663953" cy="6854079"/>
          </a:xfrm>
        </p:spPr>
      </p:pic>
    </p:spTree>
    <p:extLst>
      <p:ext uri="{BB962C8B-B14F-4D97-AF65-F5344CB8AC3E}">
        <p14:creationId xmlns:p14="http://schemas.microsoft.com/office/powerpoint/2010/main" val="2149986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CC73EE-4F1B-4CDB-97EB-327ED9BED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Начальные данные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1C14C2-F409-45AA-B107-64457A93D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Рост/вес/пол/геометрические параметры ноги человека предполагаются известными.</a:t>
            </a:r>
          </a:p>
          <a:p>
            <a:r>
              <a:rPr lang="ru-RU" dirty="0"/>
              <a:t>На их основе можно вычислить приблизительные значения параметров ноги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Известна целевая точность и окрестность, в которой ищется решение.</a:t>
            </a:r>
          </a:p>
        </p:txBody>
      </p:sp>
    </p:spTree>
    <p:extLst>
      <p:ext uri="{BB962C8B-B14F-4D97-AF65-F5344CB8AC3E}">
        <p14:creationId xmlns:p14="http://schemas.microsoft.com/office/powerpoint/2010/main" val="3529510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6A7797-DB6E-463F-8D41-DD6E843BA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769836-30DC-4FC4-A36A-0D8629B0F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5798"/>
          </a:xfrm>
        </p:spPr>
        <p:txBody>
          <a:bodyPr>
            <a:normAutofit/>
          </a:bodyPr>
          <a:lstStyle/>
          <a:p>
            <a:r>
              <a:rPr lang="ru-RU" dirty="0"/>
              <a:t>Имеем 9 окрестностей, в которых нужно найти такой набор точек (вектор), что он доставляет минимум функционалу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Ищем наиболее оптимальный вектор с точки зрения функционала.</a:t>
            </a:r>
          </a:p>
          <a:p>
            <a:r>
              <a:rPr lang="ru-RU" dirty="0"/>
              <a:t>По значению функционала можно судить, получен ли удовлетворительный результат, либо решение находится вне исследуемого интервала.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29A517-FB1E-49A8-A789-A852DE3D6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44469"/>
            <a:ext cx="10516048" cy="78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2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72BB13-312A-433E-AAF8-B6A411C7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поиска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6D0681-CA9E-451D-AD59-4392B383A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5423"/>
            <a:ext cx="10515600" cy="342995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Инициализация</a:t>
            </a:r>
          </a:p>
          <a:p>
            <a:pPr marL="0" indent="0">
              <a:buNone/>
            </a:pPr>
            <a:r>
              <a:rPr lang="ru-RU" dirty="0"/>
              <a:t>Пока (критерий):</a:t>
            </a:r>
          </a:p>
          <a:p>
            <a:pPr marL="0" indent="0">
              <a:buNone/>
            </a:pPr>
            <a:r>
              <a:rPr lang="ru-RU" dirty="0"/>
              <a:t>	Мутация</a:t>
            </a:r>
          </a:p>
          <a:p>
            <a:pPr marL="0" indent="0">
              <a:buNone/>
            </a:pPr>
            <a:r>
              <a:rPr lang="ru-RU" dirty="0"/>
              <a:t>	Рекомбинация</a:t>
            </a:r>
          </a:p>
          <a:p>
            <a:pPr marL="0" indent="0">
              <a:buNone/>
            </a:pPr>
            <a:r>
              <a:rPr lang="ru-RU" dirty="0"/>
              <a:t>	Отбор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91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F84C3F-B464-4258-95E4-1AC1ADFEB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Симуляция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E98AE2C-6F0B-4D2A-BBDB-78EA749546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051450"/>
                <a:ext cx="5937662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Параметры ноги человека:</a:t>
                </a:r>
              </a:p>
              <a:p>
                <a:pPr marL="0" indent="0">
                  <a:buNone/>
                </a:pPr>
                <a:r>
                  <a:rPr lang="ru-RU" dirty="0"/>
                  <a:t>Масса бедра: 12кг</a:t>
                </a:r>
              </a:p>
              <a:p>
                <a:pPr marL="0" indent="0">
                  <a:buNone/>
                </a:pPr>
                <a:r>
                  <a:rPr lang="ru-RU" dirty="0"/>
                  <a:t>Масса голени: 5кг</a:t>
                </a:r>
              </a:p>
              <a:p>
                <a:pPr marL="0" indent="0">
                  <a:buNone/>
                </a:pPr>
                <a:r>
                  <a:rPr lang="ru-RU" dirty="0"/>
                  <a:t>Масса стопы: 1кг</a:t>
                </a:r>
              </a:p>
              <a:p>
                <a:pPr marL="0" indent="0">
                  <a:buNone/>
                </a:pPr>
                <a:r>
                  <a:rPr lang="ru-RU" dirty="0"/>
                  <a:t>Момент инерции бедра: 0.5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кг∗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Момент инерции голени: 0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.2</m:t>
                    </m:r>
                    <m:r>
                      <a:rPr lang="ru-RU">
                        <a:latin typeface="Cambria Math" panose="02040503050406030204" pitchFamily="18" charset="0"/>
                      </a:rPr>
                      <m:t>кг∗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Момент инерции стопы: 0</a:t>
                </a:r>
                <a14:m>
                  <m:oMath xmlns:m="http://schemas.openxmlformats.org/officeDocument/2006/math">
                    <m:r>
                      <a:rPr lang="ru-RU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ru-RU" b="0" i="0" dirty="0" smtClean="0">
                        <a:latin typeface="Cambria Math" panose="02040503050406030204" pitchFamily="18" charset="0"/>
                      </a:rPr>
                      <m:t>02</m:t>
                    </m:r>
                    <m:r>
                      <a:rPr lang="ru-RU">
                        <a:latin typeface="Cambria Math" panose="02040503050406030204" pitchFamily="18" charset="0"/>
                      </a:rPr>
                      <m:t>кг∗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FE98AE2C-6F0B-4D2A-BBDB-78EA749546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51450"/>
                <a:ext cx="5937662" cy="4351338"/>
              </a:xfrm>
              <a:blipFill>
                <a:blip r:embed="rId2"/>
                <a:stretch>
                  <a:fillRect l="-2053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9CD42B08-0074-4BBA-99BF-74819EA99A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057870"/>
                <a:ext cx="6095999" cy="478478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dirty="0"/>
                  <a:t>Параметры ноги экзоскелета:</a:t>
                </a:r>
              </a:p>
              <a:p>
                <a:pPr marL="0" indent="0">
                  <a:buNone/>
                </a:pPr>
                <a:r>
                  <a:rPr lang="ru-RU" dirty="0"/>
                  <a:t>Масса бедра: 10кг</a:t>
                </a:r>
              </a:p>
              <a:p>
                <a:pPr marL="0" indent="0">
                  <a:buNone/>
                </a:pPr>
                <a:r>
                  <a:rPr lang="ru-RU" dirty="0"/>
                  <a:t>Масса голени: 2кг</a:t>
                </a:r>
              </a:p>
              <a:p>
                <a:pPr marL="0" indent="0">
                  <a:buNone/>
                </a:pPr>
                <a:r>
                  <a:rPr lang="ru-RU" dirty="0"/>
                  <a:t>Масса стопы: 1кг</a:t>
                </a:r>
              </a:p>
              <a:p>
                <a:pPr marL="0" indent="0">
                  <a:buNone/>
                </a:pPr>
                <a:r>
                  <a:rPr lang="ru-RU" dirty="0"/>
                  <a:t>Момент инерции бедра:</a:t>
                </a:r>
                <a:r>
                  <a:rPr lang="en-US" dirty="0"/>
                  <a:t> </a:t>
                </a:r>
                <a:r>
                  <a:rPr lang="ru-RU" dirty="0"/>
                  <a:t>0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.3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кг∗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Момент инерции голени: 0.1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кг∗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Момент инерции стопы: 0.0</a:t>
                </a:r>
                <a14:m>
                  <m:oMath xmlns:m="http://schemas.openxmlformats.org/officeDocument/2006/math">
                    <m:r>
                      <a:rPr lang="ru-RU" b="0" i="0" smtClean="0">
                        <a:latin typeface="Cambria Math" panose="02040503050406030204" pitchFamily="18" charset="0"/>
                      </a:rPr>
                      <m:t>15</m:t>
                    </m:r>
                    <m:r>
                      <a:rPr lang="ru-RU">
                        <a:latin typeface="Cambria Math" panose="02040503050406030204" pitchFamily="18" charset="0"/>
                      </a:rPr>
                      <m:t>кг∗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9CD42B08-0074-4BBA-99BF-74819EA99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057870"/>
                <a:ext cx="6095999" cy="4784789"/>
              </a:xfrm>
              <a:prstGeom prst="rect">
                <a:avLst/>
              </a:prstGeom>
              <a:blipFill>
                <a:blip r:embed="rId3"/>
                <a:stretch>
                  <a:fillRect l="-2000" t="-216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Объект 2">
            <a:extLst>
              <a:ext uri="{FF2B5EF4-FFF2-40B4-BE49-F238E27FC236}">
                <a16:creationId xmlns:a16="http://schemas.microsoft.com/office/drawing/2014/main" id="{440AFF41-4301-4406-8946-373A3432ED13}"/>
              </a:ext>
            </a:extLst>
          </p:cNvPr>
          <p:cNvSpPr txBox="1">
            <a:spLocks/>
          </p:cNvSpPr>
          <p:nvPr/>
        </p:nvSpPr>
        <p:spPr>
          <a:xfrm>
            <a:off x="3525242" y="5086093"/>
            <a:ext cx="6692240" cy="1771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Рост: 1.8м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Вес: 85кг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Пол: Мужской</a:t>
            </a:r>
          </a:p>
        </p:txBody>
      </p:sp>
    </p:spTree>
    <p:extLst>
      <p:ext uri="{BB962C8B-B14F-4D97-AF65-F5344CB8AC3E}">
        <p14:creationId xmlns:p14="http://schemas.microsoft.com/office/powerpoint/2010/main" val="1229260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4F68B-31C7-45C4-B5A0-6C79421E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Тестовое движение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45377FA-40FF-4434-9AF7-B685EFF6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495" y="1690688"/>
            <a:ext cx="11461072" cy="448627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Вначале экзоскелет проводит некоторое тестовое движение. Для наглядности можно рассмотреть поднятие ноги вверх с некоторыми постоянными моментами.</a:t>
            </a:r>
          </a:p>
          <a:p>
            <a:pPr marL="0" indent="0">
              <a:buNone/>
            </a:pPr>
            <a:r>
              <a:rPr lang="en-US" dirty="0"/>
              <a:t>q = 100H</a:t>
            </a:r>
          </a:p>
          <a:p>
            <a:pPr marL="0" indent="0">
              <a:buNone/>
            </a:pPr>
            <a:r>
              <a:rPr lang="en-US" dirty="0"/>
              <a:t>u = 15H</a:t>
            </a:r>
          </a:p>
          <a:p>
            <a:pPr marL="0" indent="0">
              <a:buNone/>
            </a:pPr>
            <a:r>
              <a:rPr lang="en-US" dirty="0"/>
              <a:t>s = 0.5H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77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B84E0A-B92F-4C21-AF95-20CA8721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56957"/>
            <a:ext cx="10515600" cy="1325563"/>
          </a:xfrm>
        </p:spPr>
        <p:txBody>
          <a:bodyPr/>
          <a:lstStyle/>
          <a:p>
            <a:r>
              <a:rPr lang="ru-RU" dirty="0"/>
              <a:t>Расстояния до центра масс (</a:t>
            </a:r>
            <a:r>
              <a:rPr lang="en-US" dirty="0"/>
              <a:t>K</a:t>
            </a:r>
            <a:r>
              <a:rPr lang="en-US" sz="2000" b="1" dirty="0"/>
              <a:t>OC </a:t>
            </a:r>
            <a:r>
              <a:rPr lang="en-US" b="1" dirty="0"/>
              <a:t>,</a:t>
            </a:r>
            <a:r>
              <a:rPr lang="en-US" dirty="0"/>
              <a:t>K</a:t>
            </a:r>
            <a:r>
              <a:rPr lang="en-US" sz="2000" b="1" dirty="0"/>
              <a:t>CB</a:t>
            </a:r>
            <a:r>
              <a:rPr lang="en-US" sz="2000" dirty="0"/>
              <a:t> </a:t>
            </a:r>
            <a:r>
              <a:rPr lang="en-US" b="1" dirty="0"/>
              <a:t>,</a:t>
            </a:r>
            <a:r>
              <a:rPr lang="en-US" dirty="0"/>
              <a:t>K</a:t>
            </a:r>
            <a:r>
              <a:rPr lang="en-US" sz="2000" b="1" dirty="0"/>
              <a:t>BA </a:t>
            </a:r>
            <a:r>
              <a:rPr lang="en-US" b="1" dirty="0"/>
              <a:t>)</a:t>
            </a:r>
            <a:endParaRPr lang="ru-RU" b="1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8C5FDFE-31BB-4685-82F3-40ADECF96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82520"/>
            <a:ext cx="10515600" cy="2075480"/>
          </a:xfrm>
        </p:spPr>
        <p:txBody>
          <a:bodyPr>
            <a:normAutofit/>
          </a:bodyPr>
          <a:lstStyle/>
          <a:p>
            <a:r>
              <a:rPr lang="en-US" sz="4400" dirty="0"/>
              <a:t>K</a:t>
            </a:r>
            <a:r>
              <a:rPr lang="en-US" sz="2000" dirty="0"/>
              <a:t>OC</a:t>
            </a:r>
            <a:r>
              <a:rPr lang="en-US" sz="4000" dirty="0"/>
              <a:t> = 0.15</a:t>
            </a:r>
            <a:r>
              <a:rPr lang="ru-RU" sz="4000" dirty="0"/>
              <a:t>м</a:t>
            </a:r>
            <a:endParaRPr lang="en-US" sz="4000" dirty="0"/>
          </a:p>
          <a:p>
            <a:r>
              <a:rPr lang="en-US" sz="4000" dirty="0"/>
              <a:t>K</a:t>
            </a:r>
            <a:r>
              <a:rPr lang="en-US" sz="2400" dirty="0"/>
              <a:t>CB</a:t>
            </a:r>
            <a:r>
              <a:rPr lang="en-US" sz="4000" dirty="0"/>
              <a:t> = 0.14</a:t>
            </a:r>
            <a:r>
              <a:rPr lang="ru-RU" sz="4000" dirty="0"/>
              <a:t>м</a:t>
            </a:r>
            <a:endParaRPr lang="en-US" sz="4000" dirty="0"/>
          </a:p>
          <a:p>
            <a:r>
              <a:rPr lang="en-US" sz="4000" dirty="0"/>
              <a:t>K</a:t>
            </a:r>
            <a:r>
              <a:rPr lang="en-US" sz="2400" dirty="0"/>
              <a:t>BA </a:t>
            </a:r>
            <a:r>
              <a:rPr lang="en-US" sz="4000" dirty="0"/>
              <a:t>= 0.031</a:t>
            </a:r>
            <a:r>
              <a:rPr lang="ru-RU" sz="4000" dirty="0"/>
              <a:t>м</a:t>
            </a:r>
            <a:endParaRPr lang="ru-RU" sz="44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EF341239-8CD1-49DB-B35B-3F2F2334F1BE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899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Длины звеньев (совпадают у человека и экзоскелета)</a:t>
            </a:r>
          </a:p>
          <a:p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94E32984-4A0A-4660-9ECE-94C5B0DBAB4B}"/>
              </a:ext>
            </a:extLst>
          </p:cNvPr>
          <p:cNvSpPr txBox="1">
            <a:spLocks/>
          </p:cNvSpPr>
          <p:nvPr/>
        </p:nvSpPr>
        <p:spPr>
          <a:xfrm>
            <a:off x="759780" y="1325563"/>
            <a:ext cx="10515600" cy="2075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/>
              <a:t>Бедро – 0.43м</a:t>
            </a:r>
            <a:endParaRPr lang="en-US" sz="4000" dirty="0"/>
          </a:p>
          <a:p>
            <a:r>
              <a:rPr lang="ru-RU" sz="4000" dirty="0"/>
              <a:t>Голень – 0.4м</a:t>
            </a:r>
          </a:p>
          <a:p>
            <a:r>
              <a:rPr lang="ru-RU" sz="4000" dirty="0"/>
              <a:t>Стопа – 0.08м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49629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3F04CD80-6398-494E-97B3-B9C39A2A5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576" y="1506544"/>
            <a:ext cx="6849865" cy="385304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5A6255-D57B-4EA6-90B7-3057DA2E2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82559" y="1498408"/>
            <a:ext cx="6849864" cy="38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6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2B3D7CB9-9A81-4FC2-B70D-7678D88B9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318" y="0"/>
            <a:ext cx="9109364" cy="6854901"/>
          </a:xfrm>
        </p:spPr>
      </p:pic>
    </p:spTree>
    <p:extLst>
      <p:ext uri="{BB962C8B-B14F-4D97-AF65-F5344CB8AC3E}">
        <p14:creationId xmlns:p14="http://schemas.microsoft.com/office/powerpoint/2010/main" val="2479280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FFE17-1D5A-4946-9229-EFE5D96D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трения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416DC2-482A-4982-858F-67C1FCAC8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Во всех шарнирах экзоскелета присутствует вязкое трение, вызванное наличием масла в редукторе и задающееся формулой </a:t>
            </a:r>
            <a:r>
              <a:rPr lang="en-US" dirty="0"/>
              <a:t>M=k*</a:t>
            </a:r>
            <a:r>
              <a:rPr lang="el-GR" dirty="0"/>
              <a:t>ω</a:t>
            </a:r>
            <a:r>
              <a:rPr lang="ru-RU" dirty="0"/>
              <a:t>. Таким образом, в шарнирах присутствуют следующие моменты:</a:t>
            </a:r>
          </a:p>
          <a:p>
            <a:r>
              <a:rPr lang="ru-RU" dirty="0"/>
              <a:t>В тазобедренном:</a:t>
            </a:r>
            <a:r>
              <a:rPr lang="en-US" dirty="0"/>
              <a:t> -k*</a:t>
            </a:r>
            <a:r>
              <a:rPr lang="el-GR" dirty="0"/>
              <a:t>α</a:t>
            </a:r>
            <a:r>
              <a:rPr lang="en-US" dirty="0"/>
              <a:t>’(t)</a:t>
            </a:r>
            <a:endParaRPr lang="ru-RU" dirty="0"/>
          </a:p>
          <a:p>
            <a:r>
              <a:rPr lang="ru-RU" dirty="0"/>
              <a:t>В голени:</a:t>
            </a:r>
            <a:r>
              <a:rPr lang="en-US" dirty="0"/>
              <a:t> -k*(</a:t>
            </a:r>
            <a:r>
              <a:rPr lang="el-GR" dirty="0"/>
              <a:t>β</a:t>
            </a:r>
            <a:r>
              <a:rPr lang="en-US" dirty="0"/>
              <a:t>’(t) –</a:t>
            </a:r>
            <a:r>
              <a:rPr lang="el-GR" dirty="0"/>
              <a:t>α</a:t>
            </a:r>
            <a:r>
              <a:rPr lang="en-US" dirty="0"/>
              <a:t>’(t))</a:t>
            </a:r>
            <a:endParaRPr lang="ru-RU" dirty="0"/>
          </a:p>
          <a:p>
            <a:r>
              <a:rPr lang="ru-RU" dirty="0"/>
              <a:t>В стопе:</a:t>
            </a:r>
            <a:r>
              <a:rPr lang="en-US" dirty="0"/>
              <a:t> -k*(</a:t>
            </a:r>
            <a:r>
              <a:rPr lang="el-GR" dirty="0"/>
              <a:t>γ</a:t>
            </a:r>
            <a:r>
              <a:rPr lang="en-US" dirty="0"/>
              <a:t>’(t) – </a:t>
            </a:r>
            <a:r>
              <a:rPr lang="el-GR" dirty="0"/>
              <a:t>β</a:t>
            </a:r>
            <a:r>
              <a:rPr lang="en-US" dirty="0"/>
              <a:t>’(t))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Возьмём </a:t>
            </a:r>
            <a:r>
              <a:rPr lang="en-US" dirty="0"/>
              <a:t>k = 50</a:t>
            </a:r>
          </a:p>
        </p:txBody>
      </p:sp>
    </p:spTree>
    <p:extLst>
      <p:ext uri="{BB962C8B-B14F-4D97-AF65-F5344CB8AC3E}">
        <p14:creationId xmlns:p14="http://schemas.microsoft.com/office/powerpoint/2010/main" val="826200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F13203-5861-4BFA-A7D6-833529054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71896"/>
          </a:xfrm>
        </p:spPr>
        <p:txBody>
          <a:bodyPr/>
          <a:lstStyle/>
          <a:p>
            <a:r>
              <a:rPr lang="ru-RU" dirty="0"/>
              <a:t>Тестовое движение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34DFC5-7148-45C2-B29F-F2304D411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11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Предлагается выполнить тестовое движение с постоянными моментами в каждом двигателе.</a:t>
            </a:r>
          </a:p>
        </p:txBody>
      </p:sp>
      <p:pic>
        <p:nvPicPr>
          <p:cNvPr id="4" name="bandicam 2019-03-24 15-46-27-631">
            <a:hlinkClick r:id="" action="ppaction://media"/>
            <a:extLst>
              <a:ext uri="{FF2B5EF4-FFF2-40B4-BE49-F238E27FC236}">
                <a16:creationId xmlns:a16="http://schemas.microsoft.com/office/drawing/2014/main" id="{35078D6D-5B02-402A-AFC3-9A216159EA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4020" y="1333005"/>
            <a:ext cx="7047316" cy="52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8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BF61B0-F7CF-4CA2-B4C0-FAAC22CF2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Полученные значения: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7F01BDC-F21F-4A24-AA10-A91D2FB26C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8183" y="1818996"/>
                <a:ext cx="5930736" cy="334831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Масса бедра: 21.9кг</a:t>
                </a:r>
              </a:p>
              <a:p>
                <a:pPr marL="0" indent="0">
                  <a:buNone/>
                </a:pPr>
                <a:r>
                  <a:rPr lang="ru-RU" dirty="0"/>
                  <a:t>Масса голени: 7.2кг</a:t>
                </a:r>
              </a:p>
              <a:p>
                <a:pPr marL="0" indent="0">
                  <a:buNone/>
                </a:pPr>
                <a:r>
                  <a:rPr lang="ru-RU" dirty="0"/>
                  <a:t>Масса стопы: 2.3кг</a:t>
                </a:r>
              </a:p>
              <a:p>
                <a:pPr marL="0" indent="0">
                  <a:buNone/>
                </a:pPr>
                <a:r>
                  <a:rPr lang="ru-RU" dirty="0"/>
                  <a:t>Момент инерции бедра:</a:t>
                </a:r>
                <a:r>
                  <a:rPr lang="en-US" dirty="0"/>
                  <a:t> </a:t>
                </a:r>
                <a:r>
                  <a:rPr lang="ru-RU" dirty="0"/>
                  <a:t>0.6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кг∗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Момент инерции голени: 0.35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кг∗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  <a:p>
                <a:pPr marL="0" indent="0">
                  <a:buNone/>
                </a:pPr>
                <a:r>
                  <a:rPr lang="ru-RU" dirty="0"/>
                  <a:t>Момент инерции стопы: 0.0011</a:t>
                </a:r>
                <a14:m>
                  <m:oMath xmlns:m="http://schemas.openxmlformats.org/officeDocument/2006/math">
                    <m:r>
                      <a:rPr lang="ru-RU">
                        <a:latin typeface="Cambria Math" panose="02040503050406030204" pitchFamily="18" charset="0"/>
                      </a:rPr>
                      <m:t>кг∗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7F01BDC-F21F-4A24-AA10-A91D2FB26C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8183" y="1818996"/>
                <a:ext cx="5930736" cy="3348315"/>
              </a:xfrm>
              <a:blipFill>
                <a:blip r:embed="rId2"/>
                <a:stretch>
                  <a:fillRect l="-2158" t="-4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бъект 2">
            <a:extLst>
              <a:ext uri="{FF2B5EF4-FFF2-40B4-BE49-F238E27FC236}">
                <a16:creationId xmlns:a16="http://schemas.microsoft.com/office/drawing/2014/main" id="{AEE35DF1-AB22-4E87-98CB-E4B2B13C9B51}"/>
              </a:ext>
            </a:extLst>
          </p:cNvPr>
          <p:cNvSpPr txBox="1">
            <a:spLocks/>
          </p:cNvSpPr>
          <p:nvPr/>
        </p:nvSpPr>
        <p:spPr>
          <a:xfrm>
            <a:off x="3906982" y="5167311"/>
            <a:ext cx="5582392" cy="1567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/>
              <a:t>Значение функционала на данных параметров составляет 2.228е-07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A212F506-18F0-46FA-A10E-66A55553B337}"/>
              </a:ext>
            </a:extLst>
          </p:cNvPr>
          <p:cNvSpPr txBox="1">
            <a:spLocks/>
          </p:cNvSpPr>
          <p:nvPr/>
        </p:nvSpPr>
        <p:spPr>
          <a:xfrm>
            <a:off x="6413377" y="1690688"/>
            <a:ext cx="4486995" cy="2135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K</a:t>
            </a:r>
            <a:r>
              <a:rPr lang="en-US" sz="2000" dirty="0"/>
              <a:t>OC</a:t>
            </a:r>
            <a:r>
              <a:rPr lang="en-US" sz="4000" dirty="0"/>
              <a:t> = 0.1</a:t>
            </a:r>
            <a:r>
              <a:rPr lang="ru-RU" sz="4000" dirty="0"/>
              <a:t>4</a:t>
            </a:r>
            <a:endParaRPr lang="en-US" sz="4000" dirty="0"/>
          </a:p>
          <a:p>
            <a:pPr marL="0" indent="0">
              <a:buNone/>
            </a:pPr>
            <a:r>
              <a:rPr lang="en-US" sz="4000" dirty="0"/>
              <a:t>K</a:t>
            </a:r>
            <a:r>
              <a:rPr lang="en-US" sz="2400" dirty="0"/>
              <a:t>CB</a:t>
            </a:r>
            <a:r>
              <a:rPr lang="en-US" sz="4000" dirty="0"/>
              <a:t> = 0.1</a:t>
            </a:r>
            <a:r>
              <a:rPr lang="ru-RU" sz="4000" dirty="0"/>
              <a:t>3</a:t>
            </a:r>
            <a:endParaRPr lang="en-US" sz="4000" dirty="0"/>
          </a:p>
          <a:p>
            <a:pPr marL="0" indent="0">
              <a:buNone/>
            </a:pPr>
            <a:r>
              <a:rPr lang="en-US" sz="4000" dirty="0"/>
              <a:t>K</a:t>
            </a:r>
            <a:r>
              <a:rPr lang="en-US" sz="2400" dirty="0"/>
              <a:t>BA </a:t>
            </a:r>
            <a:r>
              <a:rPr lang="en-US" sz="4000" dirty="0"/>
              <a:t>= 0.0</a:t>
            </a:r>
            <a:r>
              <a:rPr lang="ru-RU" sz="4000" dirty="0"/>
              <a:t>45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931047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1FB722-629F-485A-90DE-E51A17B6E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4BFE03-D78E-4AFB-9CE8-93E80F02F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7538"/>
            <a:ext cx="10515600" cy="524889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Paolo de Leva (1996) </a:t>
            </a:r>
            <a:r>
              <a:rPr lang="ru-RU" dirty="0"/>
              <a:t>«</a:t>
            </a:r>
            <a:r>
              <a:rPr lang="en-US" dirty="0"/>
              <a:t>Adjustments to </a:t>
            </a:r>
            <a:r>
              <a:rPr lang="en-US" dirty="0" err="1"/>
              <a:t>Zatsiorsky-Seluyanov’s</a:t>
            </a:r>
            <a:r>
              <a:rPr lang="en-US" dirty="0"/>
              <a:t> Segment Inertia Parameters</a:t>
            </a:r>
            <a:r>
              <a:rPr lang="ru-RU" dirty="0"/>
              <a:t>»</a:t>
            </a:r>
            <a:endParaRPr lang="en-US" dirty="0"/>
          </a:p>
          <a:p>
            <a:r>
              <a:rPr lang="en-US" dirty="0"/>
              <a:t>F. Chandler, R.E. </a:t>
            </a:r>
            <a:r>
              <a:rPr lang="en-US" dirty="0" err="1"/>
              <a:t>Clauser</a:t>
            </a:r>
            <a:r>
              <a:rPr lang="en-US" dirty="0"/>
              <a:t>, C.T. McConville, J. Reynolds, H.W. Young, (1975). </a:t>
            </a:r>
            <a:r>
              <a:rPr lang="ru-RU" dirty="0"/>
              <a:t>«</a:t>
            </a:r>
            <a:r>
              <a:rPr lang="en-US" dirty="0"/>
              <a:t>Investigation of Inertial Properties of the Human Body</a:t>
            </a:r>
            <a:r>
              <a:rPr lang="ru-RU" dirty="0"/>
              <a:t>»</a:t>
            </a:r>
            <a:r>
              <a:rPr lang="en-US" dirty="0"/>
              <a:t>. </a:t>
            </a:r>
          </a:p>
          <a:p>
            <a:r>
              <a:rPr lang="en-US" dirty="0" err="1"/>
              <a:t>Plagenhoef</a:t>
            </a:r>
            <a:r>
              <a:rPr lang="en-US" dirty="0"/>
              <a:t>, S., Evans, F.G., </a:t>
            </a:r>
            <a:r>
              <a:rPr lang="en-US" dirty="0" err="1"/>
              <a:t>Abdelnour</a:t>
            </a:r>
            <a:r>
              <a:rPr lang="en-US" dirty="0"/>
              <a:t>, T. (1983) </a:t>
            </a:r>
            <a:r>
              <a:rPr lang="ru-RU" dirty="0"/>
              <a:t>«</a:t>
            </a:r>
            <a:r>
              <a:rPr lang="en-US" dirty="0"/>
              <a:t>Anatomical data for analyzing human motion. Research Quarterly for Exercise and Sport</a:t>
            </a:r>
            <a:r>
              <a:rPr lang="ru-RU" dirty="0"/>
              <a:t>»</a:t>
            </a:r>
            <a:endParaRPr lang="en-US" dirty="0"/>
          </a:p>
          <a:p>
            <a:r>
              <a:rPr lang="ru-RU" dirty="0"/>
              <a:t>А. М. </a:t>
            </a:r>
            <a:r>
              <a:rPr lang="ru-RU" dirty="0" err="1"/>
              <a:t>Формальский</a:t>
            </a:r>
            <a:r>
              <a:rPr lang="en-US" dirty="0"/>
              <a:t> </a:t>
            </a:r>
            <a:r>
              <a:rPr lang="ru-RU" dirty="0"/>
              <a:t>«Перемещение антропоморфных механизмов»</a:t>
            </a:r>
            <a:r>
              <a:rPr lang="en-US" dirty="0"/>
              <a:t>,</a:t>
            </a:r>
            <a:r>
              <a:rPr lang="ru-RU" dirty="0"/>
              <a:t> М. Наука, 1982-368 с</a:t>
            </a:r>
            <a:endParaRPr lang="en-US" dirty="0"/>
          </a:p>
          <a:p>
            <a:r>
              <a:rPr lang="en-US" dirty="0"/>
              <a:t>Alan </a:t>
            </a:r>
            <a:r>
              <a:rPr lang="en-US" dirty="0" err="1"/>
              <a:t>Hindmarsh</a:t>
            </a:r>
            <a:r>
              <a:rPr lang="en-US" dirty="0"/>
              <a:t>, </a:t>
            </a:r>
            <a:r>
              <a:rPr lang="ru-RU" dirty="0"/>
              <a:t>«</a:t>
            </a:r>
            <a:r>
              <a:rPr lang="en-US" dirty="0"/>
              <a:t>ODEPACK, a Systematized Collection of ODE </a:t>
            </a:r>
            <a:r>
              <a:rPr lang="en-US" dirty="0" err="1"/>
              <a:t>Solvers,in</a:t>
            </a:r>
            <a:r>
              <a:rPr lang="en-US" dirty="0"/>
              <a:t> Scientific Computing</a:t>
            </a:r>
            <a:r>
              <a:rPr lang="ru-RU" dirty="0"/>
              <a:t>»</a:t>
            </a:r>
            <a:r>
              <a:rPr lang="en-US" dirty="0"/>
              <a:t>, 1983.</a:t>
            </a:r>
          </a:p>
          <a:p>
            <a:r>
              <a:rPr lang="en-US" dirty="0"/>
              <a:t>J.T. McConville, </a:t>
            </a:r>
            <a:r>
              <a:rPr lang="en-US" dirty="0" err="1"/>
              <a:t>T.D.Churchill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dirty="0"/>
              <a:t>Anthropometric relationships of body and body segment moments of inertia</a:t>
            </a:r>
            <a:r>
              <a:rPr lang="ru-RU" dirty="0"/>
              <a:t>»</a:t>
            </a:r>
            <a:r>
              <a:rPr lang="en-US" dirty="0"/>
              <a:t>, 1980.</a:t>
            </a:r>
          </a:p>
          <a:p>
            <a:r>
              <a:rPr lang="en-US" dirty="0"/>
              <a:t>R.N Baumgartner, W. Cameron </a:t>
            </a:r>
            <a:r>
              <a:rPr lang="en-US" dirty="0" err="1"/>
              <a:t>Chumlea</a:t>
            </a:r>
            <a:r>
              <a:rPr lang="en-US" dirty="0"/>
              <a:t>, A.F. Roche </a:t>
            </a:r>
            <a:r>
              <a:rPr lang="ru-RU" dirty="0"/>
              <a:t>«</a:t>
            </a:r>
            <a:r>
              <a:rPr lang="en-US" dirty="0"/>
              <a:t>Estimation of body composition from bioelectric impedance of body segments</a:t>
            </a:r>
            <a:r>
              <a:rPr lang="ru-RU" dirty="0"/>
              <a:t>»</a:t>
            </a:r>
          </a:p>
          <a:p>
            <a:r>
              <a:rPr lang="en-US" dirty="0"/>
              <a:t>Yuji Matsuzawa</a:t>
            </a:r>
            <a:r>
              <a:rPr lang="ru-RU" dirty="0"/>
              <a:t> «</a:t>
            </a:r>
            <a:r>
              <a:rPr lang="en-US" dirty="0"/>
              <a:t>A novel technique for the determination of fat by computed tomography</a:t>
            </a:r>
            <a:r>
              <a:rPr lang="ru-RU" dirty="0"/>
              <a:t>».</a:t>
            </a:r>
            <a:endParaRPr lang="en-US" dirty="0"/>
          </a:p>
          <a:p>
            <a:r>
              <a:rPr lang="ru-RU" dirty="0" err="1"/>
              <a:t>В.М.Зациорский</a:t>
            </a:r>
            <a:r>
              <a:rPr lang="ru-RU" dirty="0"/>
              <a:t> </a:t>
            </a:r>
            <a:r>
              <a:rPr lang="ru-RU" dirty="0" err="1"/>
              <a:t>А.С.Аруин</a:t>
            </a:r>
            <a:r>
              <a:rPr lang="ru-RU" dirty="0"/>
              <a:t> </a:t>
            </a:r>
            <a:r>
              <a:rPr lang="ru-RU" dirty="0" err="1"/>
              <a:t>В.Н.Селуянов</a:t>
            </a:r>
            <a:r>
              <a:rPr lang="ru-RU" dirty="0"/>
              <a:t> «Биомеханика двигательного аппарата человека»</a:t>
            </a:r>
          </a:p>
        </p:txBody>
      </p:sp>
    </p:spTree>
    <p:extLst>
      <p:ext uri="{BB962C8B-B14F-4D97-AF65-F5344CB8AC3E}">
        <p14:creationId xmlns:p14="http://schemas.microsoft.com/office/powerpoint/2010/main" val="34753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E967E-2224-4B72-B877-9A9C271F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методы решения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AF6548-4848-4384-AE41-7AC0804B7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7777"/>
            <a:ext cx="10515600" cy="3549173"/>
          </a:xfrm>
        </p:spPr>
        <p:txBody>
          <a:bodyPr/>
          <a:lstStyle/>
          <a:p>
            <a:r>
              <a:rPr lang="ru-RU" dirty="0" err="1"/>
              <a:t>Биоимпедансометрия</a:t>
            </a:r>
            <a:endParaRPr lang="ru-RU" dirty="0"/>
          </a:p>
          <a:p>
            <a:r>
              <a:rPr lang="ru-RU" dirty="0"/>
              <a:t>Магнитно-резонансная томография</a:t>
            </a:r>
          </a:p>
          <a:p>
            <a:r>
              <a:rPr lang="ru-RU" dirty="0"/>
              <a:t>Рентген (Денситометрия </a:t>
            </a:r>
            <a:r>
              <a:rPr lang="en-US" dirty="0"/>
              <a:t>DEXA)</a:t>
            </a:r>
            <a:r>
              <a:rPr lang="ru-RU" dirty="0"/>
              <a:t> </a:t>
            </a:r>
          </a:p>
          <a:p>
            <a:r>
              <a:rPr lang="ru-RU" dirty="0" err="1"/>
              <a:t>Стереофотометрия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Все вышеперечисленные методы требуют наличия специфического оборудования.</a:t>
            </a:r>
          </a:p>
        </p:txBody>
      </p:sp>
    </p:spTree>
    <p:extLst>
      <p:ext uri="{BB962C8B-B14F-4D97-AF65-F5344CB8AC3E}">
        <p14:creationId xmlns:p14="http://schemas.microsoft.com/office/powerpoint/2010/main" val="3910926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7AC34-E796-4F1E-A462-C36E2209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Метод, рассматриваемый в данной работе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FF0A23-0363-442B-9797-7F3794A48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0426"/>
            <a:ext cx="10515600" cy="5246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Перед работой предлагается провести некоторое «тестовое» движение, которое позволит определить недостающие величины.</a:t>
            </a:r>
          </a:p>
          <a:p>
            <a:pPr marL="0" indent="0">
              <a:buNone/>
            </a:pPr>
            <a:r>
              <a:rPr lang="ru-RU" dirty="0"/>
              <a:t>Подставляя различные значения масс и моментов инерции в уравнения движения и сравнивая полученные функции обобщенных координат можно судить о том, насколько близки указанные значения к реальным. Таким образом можно осуществить поиск подходящих значений.</a:t>
            </a:r>
          </a:p>
          <a:p>
            <a:pPr marL="0" indent="0">
              <a:buNone/>
            </a:pPr>
            <a:r>
              <a:rPr lang="ru-RU" dirty="0"/>
              <a:t>После того, как подходящие значения найдены, все параметры системы определены и, подставляя требуемые функции обобщенных координат в уравнения движения, можно получить зависимости моментов электродвигателей от времени.</a:t>
            </a:r>
          </a:p>
        </p:txBody>
      </p:sp>
    </p:spTree>
    <p:extLst>
      <p:ext uri="{BB962C8B-B14F-4D97-AF65-F5344CB8AC3E}">
        <p14:creationId xmlns:p14="http://schemas.microsoft.com/office/powerpoint/2010/main" val="101053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B96D95-BE3A-40FF-8475-3E948D49E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0634"/>
            <a:ext cx="10515600" cy="1325563"/>
          </a:xfrm>
        </p:spPr>
        <p:txBody>
          <a:bodyPr/>
          <a:lstStyle/>
          <a:p>
            <a:r>
              <a:rPr lang="ru-RU" dirty="0"/>
              <a:t>Модель ноги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DBC0585-6938-4A00-B179-AE14CC9E0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96" y="0"/>
            <a:ext cx="5637826" cy="6836583"/>
          </a:xfrm>
        </p:spPr>
      </p:pic>
    </p:spTree>
    <p:extLst>
      <p:ext uri="{BB962C8B-B14F-4D97-AF65-F5344CB8AC3E}">
        <p14:creationId xmlns:p14="http://schemas.microsoft.com/office/powerpoint/2010/main" val="16184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BC02D70-D47A-4997-AAC7-81A8FC077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53" y="1937665"/>
            <a:ext cx="3464142" cy="82045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4C82D-4A08-4254-AF42-26EA89E6B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RU" dirty="0"/>
              <a:t>Уравнения движения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4F6F3C-56C1-49CE-91AA-6BC49E70F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508" y="1145356"/>
            <a:ext cx="10515600" cy="5712644"/>
          </a:xfrm>
        </p:spPr>
        <p:txBody>
          <a:bodyPr>
            <a:normAutofit/>
          </a:bodyPr>
          <a:lstStyle/>
          <a:p>
            <a:r>
              <a:rPr lang="el-GR" dirty="0"/>
              <a:t>α</a:t>
            </a:r>
            <a:r>
              <a:rPr lang="ru-RU" dirty="0"/>
              <a:t>,</a:t>
            </a:r>
            <a:r>
              <a:rPr lang="ru-RU" b="1" dirty="0"/>
              <a:t> </a:t>
            </a:r>
            <a:r>
              <a:rPr lang="el-GR" dirty="0"/>
              <a:t>β</a:t>
            </a:r>
            <a:r>
              <a:rPr lang="ru-RU" dirty="0"/>
              <a:t>, </a:t>
            </a:r>
            <a:r>
              <a:rPr lang="el-GR" dirty="0"/>
              <a:t>γ</a:t>
            </a:r>
            <a:r>
              <a:rPr lang="ru-RU" dirty="0"/>
              <a:t>, - обобщенные координаты (углы отклонения оси симметрии каждого звена экзоскелета от вертикали)</a:t>
            </a:r>
            <a:endParaRPr lang="en-US" dirty="0"/>
          </a:p>
          <a:p>
            <a:r>
              <a:rPr lang="ru-RU" dirty="0"/>
              <a:t>Кинетическая энергия:</a:t>
            </a:r>
          </a:p>
          <a:p>
            <a:r>
              <a:rPr lang="ru-RU" dirty="0"/>
              <a:t>Кинетическая энергия каждого звена:</a:t>
            </a:r>
          </a:p>
          <a:p>
            <a:r>
              <a:rPr lang="ru-RU" dirty="0"/>
              <a:t>Кинетическая энергия системы: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Потенциальная энергия: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DB7C86-1A8C-4603-8681-A3AF3E619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286" y="2470920"/>
            <a:ext cx="4392822" cy="74213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DFA752-0C13-4BC6-BDE8-F601E8F7A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92" y="3479127"/>
            <a:ext cx="9840626" cy="153675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35B13F7-E72F-48C0-ADA1-0DAF839B17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9167"/>
            <a:ext cx="12192000" cy="6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8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1B7E6D8-69CB-4CD7-A979-A759AC86C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ru-RU" dirty="0"/>
              <a:t>Функция Лагранжа: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Элементарная работа:</a:t>
            </a:r>
          </a:p>
          <a:p>
            <a:r>
              <a:rPr lang="ru-RU" dirty="0"/>
              <a:t>Обобщенные силы: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E26CAF-B78C-42B8-85D7-799B5F096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325"/>
            <a:ext cx="12192000" cy="22737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C44473-8443-47B0-9B73-DBAB68E64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89" y="2948049"/>
            <a:ext cx="5572903" cy="72400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9C4DAD-9616-4D18-8EFC-252AEA717E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46" y="3672050"/>
            <a:ext cx="2000529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05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F611BCF-3094-4923-9A9C-51ABFD13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ru-RU" dirty="0"/>
              <a:t>Уравнения движения: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CA219E-0455-484D-9BBD-215F79C91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779"/>
            <a:ext cx="12192000" cy="2781221"/>
          </a:xfrm>
          <a:prstGeom prst="rect">
            <a:avLst/>
          </a:prstGeom>
        </p:spPr>
      </p:pic>
      <p:pic>
        <p:nvPicPr>
          <p:cNvPr id="6" name="Объект 4">
            <a:extLst>
              <a:ext uri="{FF2B5EF4-FFF2-40B4-BE49-F238E27FC236}">
                <a16:creationId xmlns:a16="http://schemas.microsoft.com/office/drawing/2014/main" id="{922B821A-18A6-4E95-9825-605AB0558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92500"/>
            <a:ext cx="12191309" cy="278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36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835ABB1-3BEC-4B0F-935B-422794705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4173"/>
            <a:ext cx="12192820" cy="23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959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776</Words>
  <Application>Microsoft Office PowerPoint</Application>
  <PresentationFormat>Широкоэкранный</PresentationFormat>
  <Paragraphs>109</Paragraphs>
  <Slides>24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Тема Office</vt:lpstr>
      <vt:lpstr>Адаптивное управление антропоморфным экзоскелетом</vt:lpstr>
      <vt:lpstr>Презентация PowerPoint</vt:lpstr>
      <vt:lpstr>Другие методы решения проблемы</vt:lpstr>
      <vt:lpstr>Метод, рассматриваемый в данной работе</vt:lpstr>
      <vt:lpstr>Модель ноги</vt:lpstr>
      <vt:lpstr>Уравнения движения</vt:lpstr>
      <vt:lpstr>Презентация PowerPoint</vt:lpstr>
      <vt:lpstr>Презентация PowerPoint</vt:lpstr>
      <vt:lpstr>Презентация PowerPoint</vt:lpstr>
      <vt:lpstr>Уравнения движения в нормальной форме</vt:lpstr>
      <vt:lpstr>Презентация PowerPoint</vt:lpstr>
      <vt:lpstr>Презентация PowerPoint</vt:lpstr>
      <vt:lpstr>Презентация PowerPoint</vt:lpstr>
      <vt:lpstr>Начальные данные</vt:lpstr>
      <vt:lpstr>Алгоритм решения</vt:lpstr>
      <vt:lpstr>Алгоритм поиска</vt:lpstr>
      <vt:lpstr>Симуляция</vt:lpstr>
      <vt:lpstr>Тестовое движение</vt:lpstr>
      <vt:lpstr>Расстояния до центра масс (KOC ,KCB ,KBA )</vt:lpstr>
      <vt:lpstr>Презентация PowerPoint</vt:lpstr>
      <vt:lpstr>Модель трения</vt:lpstr>
      <vt:lpstr>Тестовое движение</vt:lpstr>
      <vt:lpstr>Полученные значения: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Адаптивное управление антропоморфным экзоскелетом</dc:title>
  <dc:creator>Константин Низовский</dc:creator>
  <cp:lastModifiedBy>Константин Низовский</cp:lastModifiedBy>
  <cp:revision>44</cp:revision>
  <dcterms:created xsi:type="dcterms:W3CDTF">2019-03-21T17:03:18Z</dcterms:created>
  <dcterms:modified xsi:type="dcterms:W3CDTF">2019-04-20T16:14:37Z</dcterms:modified>
</cp:coreProperties>
</file>